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300" r:id="rId3"/>
    <p:sldId id="301" r:id="rId4"/>
    <p:sldId id="302" r:id="rId5"/>
    <p:sldId id="303" r:id="rId6"/>
  </p:sldIdLst>
  <p:sldSz cx="18288000" cy="10287000"/>
  <p:notesSz cx="6797675" cy="987266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66CB"/>
    <a:srgbClr val="1836B2"/>
    <a:srgbClr val="B6E9F5"/>
    <a:srgbClr val="327EBF"/>
    <a:srgbClr val="FF494B"/>
    <a:srgbClr val="95DD52"/>
    <a:srgbClr val="86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84" y="8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349"/>
          </a:xfrm>
          <a:prstGeom prst="rect">
            <a:avLst/>
          </a:prstGeom>
        </p:spPr>
        <p:txBody>
          <a:bodyPr vert="horz" lIns="89881" tIns="44941" rIns="89881" bIns="449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349"/>
          </a:xfrm>
          <a:prstGeom prst="rect">
            <a:avLst/>
          </a:prstGeom>
        </p:spPr>
        <p:txBody>
          <a:bodyPr vert="horz" lIns="89881" tIns="44941" rIns="89881" bIns="44941" rtlCol="0"/>
          <a:lstStyle>
            <a:lvl1pPr algn="r">
              <a:defRPr sz="1200"/>
            </a:lvl1pPr>
          </a:lstStyle>
          <a:p>
            <a:fld id="{69F990D7-353E-42F0-9B84-95A84D595B08}" type="datetimeFigureOut">
              <a:rPr lang="ru-RU" smtClean="0"/>
              <a:t>15.05.2025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81" tIns="44941" rIns="89881" bIns="449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51222"/>
            <a:ext cx="5438140" cy="3887360"/>
          </a:xfrm>
          <a:prstGeom prst="rect">
            <a:avLst/>
          </a:prstGeom>
        </p:spPr>
        <p:txBody>
          <a:bodyPr vert="horz" lIns="89881" tIns="44941" rIns="89881" bIns="449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8"/>
          </a:xfrm>
          <a:prstGeom prst="rect">
            <a:avLst/>
          </a:prstGeom>
        </p:spPr>
        <p:txBody>
          <a:bodyPr vert="horz" lIns="89881" tIns="44941" rIns="89881" bIns="449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8"/>
          </a:xfrm>
          <a:prstGeom prst="rect">
            <a:avLst/>
          </a:prstGeom>
        </p:spPr>
        <p:txBody>
          <a:bodyPr vert="horz" lIns="89881" tIns="44941" rIns="89881" bIns="44941" rtlCol="0" anchor="b"/>
          <a:lstStyle>
            <a:lvl1pPr algn="r">
              <a:defRPr sz="1200"/>
            </a:lvl1pPr>
          </a:lstStyle>
          <a:p>
            <a:fld id="{622A5321-6453-48EB-A4C8-3EBE1916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1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3883" y="2019300"/>
            <a:ext cx="13274882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8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Жазғы</a:t>
            </a:r>
            <a:r>
              <a:rPr lang="ru-RU" sz="8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8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жинақтау</a:t>
            </a:r>
            <a:r>
              <a:rPr lang="ru-RU" sz="8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8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кезеңіндегі</a:t>
            </a:r>
            <a:r>
              <a:rPr lang="ru-RU" sz="8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8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іс-қимыл</a:t>
            </a:r>
            <a:r>
              <a:rPr lang="ru-RU" sz="8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8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алгоритмі</a:t>
            </a:r>
            <a:r>
              <a:rPr lang="ru-RU" sz="8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endParaRPr lang="en-US" sz="8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1487942" y="6721669"/>
            <a:ext cx="7953476" cy="6888453"/>
            <a:chOff x="0" y="0"/>
            <a:chExt cx="6202680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311262" y="2409036"/>
            <a:ext cx="7953476" cy="6888453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</p:grpSp>
      <p:sp>
        <p:nvSpPr>
          <p:cNvPr id="3" name="Прямоугольник 2"/>
          <p:cNvSpPr/>
          <p:nvPr/>
        </p:nvSpPr>
        <p:spPr>
          <a:xfrm>
            <a:off x="396380" y="6819900"/>
            <a:ext cx="114908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i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Мектепке дейінгі білім беруді </a:t>
            </a:r>
          </a:p>
          <a:p>
            <a:r>
              <a:rPr lang="kk-KZ" sz="3600" b="1" i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ваучерлік қаржыландыру</a:t>
            </a:r>
          </a:p>
          <a:p>
            <a:endParaRPr lang="ru-RU" sz="36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F6B1DA1-6A64-414C-A0D8-A06B4D4801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33" y="2048235"/>
            <a:ext cx="4689729" cy="2406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608" y="-25295"/>
            <a:ext cx="280172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51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тармақ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.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"/>
          <p:cNvGrpSpPr/>
          <p:nvPr/>
        </p:nvGrpSpPr>
        <p:grpSpPr>
          <a:xfrm>
            <a:off x="-304800" y="9775306"/>
            <a:ext cx="18973800" cy="1542251"/>
            <a:chOff x="0" y="0"/>
            <a:chExt cx="58960502" cy="5372100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3" name="Прямоугольник 2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20469" y="38600"/>
            <a:ext cx="15134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шілдеден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шілдеге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жинақтау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кезеңінде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кемінде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30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отыз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демалыс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себебінен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уақытша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болмаған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орындарына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беріледі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ретте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жобалық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қуаттан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0212" y="2621115"/>
            <a:ext cx="3833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ЖАО АЖ-да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кететін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демалысқа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кеткен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белгілейді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505EF52-5B6C-4BC7-9CB3-272D00C7A52D}"/>
              </a:ext>
            </a:extLst>
          </p:cNvPr>
          <p:cNvSpPr/>
          <p:nvPr/>
        </p:nvSpPr>
        <p:spPr>
          <a:xfrm>
            <a:off x="432974" y="1678947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24BDA41-2ACF-4481-818C-0F7D607BB11E}"/>
              </a:ext>
            </a:extLst>
          </p:cNvPr>
          <p:cNvSpPr/>
          <p:nvPr/>
        </p:nvSpPr>
        <p:spPr>
          <a:xfrm>
            <a:off x="15477838" y="1676183"/>
            <a:ext cx="2659288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ЖАО АО: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501DB09-6B56-4E75-AE0C-A395FAB6767D}"/>
              </a:ext>
            </a:extLst>
          </p:cNvPr>
          <p:cNvSpPr/>
          <p:nvPr/>
        </p:nvSpPr>
        <p:spPr>
          <a:xfrm>
            <a:off x="16129454" y="447319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CBE281D-FD5B-4159-9592-7B644A4C65D8}"/>
              </a:ext>
            </a:extLst>
          </p:cNvPr>
          <p:cNvSpPr/>
          <p:nvPr/>
        </p:nvSpPr>
        <p:spPr>
          <a:xfrm>
            <a:off x="12546876" y="4439227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ҚО: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868E858-0A9D-432E-B89D-01AE50551ECE}"/>
              </a:ext>
            </a:extLst>
          </p:cNvPr>
          <p:cNvSpPr/>
          <p:nvPr/>
        </p:nvSpPr>
        <p:spPr>
          <a:xfrm>
            <a:off x="5972377" y="4461800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5F544D-BA7F-4D4C-A0D1-5A2A4956A43C}"/>
              </a:ext>
            </a:extLst>
          </p:cNvPr>
          <p:cNvSpPr txBox="1"/>
          <p:nvPr/>
        </p:nvSpPr>
        <p:spPr>
          <a:xfrm>
            <a:off x="1981200" y="2405702"/>
            <a:ext cx="43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5907A6A-A4AF-460C-BD08-C61377DD7714}"/>
              </a:ext>
            </a:extLst>
          </p:cNvPr>
          <p:cNvSpPr/>
          <p:nvPr/>
        </p:nvSpPr>
        <p:spPr>
          <a:xfrm>
            <a:off x="5604013" y="2452476"/>
            <a:ext cx="37207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Ата-аналардан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өтініштер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жинайды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демалыстың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басталуын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ЖАО АЖ-да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демалысын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тіркейді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0F1877-BCAF-4E79-AE5C-31FD5CBBC0AD}"/>
              </a:ext>
            </a:extLst>
          </p:cNvPr>
          <p:cNvSpPr txBox="1"/>
          <p:nvPr/>
        </p:nvSpPr>
        <p:spPr>
          <a:xfrm>
            <a:off x="2910471" y="8455413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E6E9E35-C105-4CA7-9FB2-2EA0337532B2}"/>
              </a:ext>
            </a:extLst>
          </p:cNvPr>
          <p:cNvSpPr/>
          <p:nvPr/>
        </p:nvSpPr>
        <p:spPr>
          <a:xfrm>
            <a:off x="10551268" y="2765069"/>
            <a:ext cx="39996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ЖАО АЖ-да бос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орындар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кеткен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демалысқа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кететін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орындар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жариялайды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3998C5E-716F-4CB1-9654-C14E6B3B12BE}"/>
              </a:ext>
            </a:extLst>
          </p:cNvPr>
          <p:cNvSpPr/>
          <p:nvPr/>
        </p:nvSpPr>
        <p:spPr>
          <a:xfrm>
            <a:off x="14702697" y="3329268"/>
            <a:ext cx="6651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Бос орындарды жариялайды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1F3FEF1-3B3E-4FA9-8CFA-99FC5F8E3527}"/>
              </a:ext>
            </a:extLst>
          </p:cNvPr>
          <p:cNvSpPr/>
          <p:nvPr/>
        </p:nvSpPr>
        <p:spPr>
          <a:xfrm>
            <a:off x="0" y="6245161"/>
            <a:ext cx="4657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Кезектегі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балаларға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бос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орындар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шығарады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DCC74B3-0E2D-4BFD-A206-054DB58DF762}"/>
              </a:ext>
            </a:extLst>
          </p:cNvPr>
          <p:cNvSpPr/>
          <p:nvPr/>
        </p:nvSpPr>
        <p:spPr>
          <a:xfrm>
            <a:off x="7920420" y="6369248"/>
            <a:ext cx="3801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Балаларды табельде белгілейді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7A656F7-2E36-4A78-A710-B9099D6E9039}"/>
              </a:ext>
            </a:extLst>
          </p:cNvPr>
          <p:cNvSpPr/>
          <p:nvPr/>
        </p:nvSpPr>
        <p:spPr>
          <a:xfrm>
            <a:off x="11319785" y="5627227"/>
            <a:ext cx="35889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Жобалық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қуаттан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айырысу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8997AE89-3CC2-40E5-B549-07FA30C108B0}"/>
              </a:ext>
            </a:extLst>
          </p:cNvPr>
          <p:cNvSpPr/>
          <p:nvPr/>
        </p:nvSpPr>
        <p:spPr>
          <a:xfrm>
            <a:off x="15136141" y="5172588"/>
            <a:ext cx="3163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тамызда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шығаруды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топтастыруды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жүргізеді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санын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жобалық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қуатпен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сәйкестендіреді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7AF53FE-9BD6-464F-A1AC-5B54E6406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7" y="2441541"/>
            <a:ext cx="1220984" cy="122098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02CFE0F-313B-49F8-A95F-7E2E90A3AB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8199D7"/>
              </a:clrFrom>
              <a:clrTo>
                <a:srgbClr val="8199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41475" y="1664248"/>
            <a:ext cx="1219200" cy="107058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DCFF069-CBC7-470E-A56A-D9DF2B2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05016" y="2405702"/>
            <a:ext cx="922392" cy="889331"/>
          </a:xfrm>
          <a:prstGeom prst="rect">
            <a:avLst/>
          </a:prstGeom>
        </p:spPr>
      </p:pic>
      <p:sp>
        <p:nvSpPr>
          <p:cNvPr id="55" name="Стрелка: вниз 54">
            <a:extLst>
              <a:ext uri="{FF2B5EF4-FFF2-40B4-BE49-F238E27FC236}">
                <a16:creationId xmlns:a16="http://schemas.microsoft.com/office/drawing/2014/main" id="{1F611676-F6F1-4DA4-9E46-F0DD65AF3523}"/>
              </a:ext>
            </a:extLst>
          </p:cNvPr>
          <p:cNvSpPr/>
          <p:nvPr/>
        </p:nvSpPr>
        <p:spPr>
          <a:xfrm rot="16200000">
            <a:off x="5173471" y="295430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8E505336-CA26-49D6-96D1-A91A8B024A40}"/>
              </a:ext>
            </a:extLst>
          </p:cNvPr>
          <p:cNvSpPr/>
          <p:nvPr/>
        </p:nvSpPr>
        <p:spPr>
          <a:xfrm rot="16200000">
            <a:off x="14600425" y="286548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55D152EB-345A-499E-89B1-58CD92F0C4E0}"/>
              </a:ext>
            </a:extLst>
          </p:cNvPr>
          <p:cNvSpPr/>
          <p:nvPr/>
        </p:nvSpPr>
        <p:spPr>
          <a:xfrm rot="16200000">
            <a:off x="9983755" y="303817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6518877-045D-4BE7-B297-37A1AD2396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05553" y="5172588"/>
            <a:ext cx="1077217" cy="107721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2AC14697-9C5C-4F77-A770-1AF504D08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4494" y="5312995"/>
            <a:ext cx="1184519" cy="687572"/>
          </a:xfrm>
          <a:prstGeom prst="rect">
            <a:avLst/>
          </a:prstGeom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D633CA5F-3582-47BD-832F-6402CF8FD245}"/>
              </a:ext>
            </a:extLst>
          </p:cNvPr>
          <p:cNvSpPr/>
          <p:nvPr/>
        </p:nvSpPr>
        <p:spPr>
          <a:xfrm>
            <a:off x="4773638" y="6336739"/>
            <a:ext cx="6651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Балаларды қабылдайды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трелка: вниз 80">
            <a:extLst>
              <a:ext uri="{FF2B5EF4-FFF2-40B4-BE49-F238E27FC236}">
                <a16:creationId xmlns:a16="http://schemas.microsoft.com/office/drawing/2014/main" id="{DA243007-77A6-4BA9-BA08-C40147BC8072}"/>
              </a:ext>
            </a:extLst>
          </p:cNvPr>
          <p:cNvSpPr/>
          <p:nvPr/>
        </p:nvSpPr>
        <p:spPr>
          <a:xfrm rot="16200000">
            <a:off x="4941760" y="5557926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: вниз 81">
            <a:extLst>
              <a:ext uri="{FF2B5EF4-FFF2-40B4-BE49-F238E27FC236}">
                <a16:creationId xmlns:a16="http://schemas.microsoft.com/office/drawing/2014/main" id="{18EDBB1A-69C4-4B5C-9C19-BC8EE71E29E2}"/>
              </a:ext>
            </a:extLst>
          </p:cNvPr>
          <p:cNvSpPr/>
          <p:nvPr/>
        </p:nvSpPr>
        <p:spPr>
          <a:xfrm rot="16200000">
            <a:off x="8006754" y="5629904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: вниз 82">
            <a:extLst>
              <a:ext uri="{FF2B5EF4-FFF2-40B4-BE49-F238E27FC236}">
                <a16:creationId xmlns:a16="http://schemas.microsoft.com/office/drawing/2014/main" id="{AA1B1412-D04E-4CA3-B140-6E3E58262470}"/>
              </a:ext>
            </a:extLst>
          </p:cNvPr>
          <p:cNvSpPr/>
          <p:nvPr/>
        </p:nvSpPr>
        <p:spPr>
          <a:xfrm rot="16200000">
            <a:off x="11028397" y="5597395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EF6E810-971B-490C-BB97-101E47ADA9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48514" y="4855591"/>
            <a:ext cx="766763" cy="7667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64C24952-BFC8-450E-9993-00009C584DE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1974" y="5013883"/>
            <a:ext cx="1376363" cy="1376363"/>
          </a:xfrm>
          <a:prstGeom prst="rect">
            <a:avLst/>
          </a:prstGeom>
        </p:spPr>
      </p:pic>
      <p:sp>
        <p:nvSpPr>
          <p:cNvPr id="86" name="Стрелка: вниз 85">
            <a:extLst>
              <a:ext uri="{FF2B5EF4-FFF2-40B4-BE49-F238E27FC236}">
                <a16:creationId xmlns:a16="http://schemas.microsoft.com/office/drawing/2014/main" id="{98EE97A6-E2B9-4643-ADE4-E77E39C79D4E}"/>
              </a:ext>
            </a:extLst>
          </p:cNvPr>
          <p:cNvSpPr/>
          <p:nvPr/>
        </p:nvSpPr>
        <p:spPr>
          <a:xfrm rot="16200000">
            <a:off x="14898361" y="5590354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: вниз 86">
            <a:extLst>
              <a:ext uri="{FF2B5EF4-FFF2-40B4-BE49-F238E27FC236}">
                <a16:creationId xmlns:a16="http://schemas.microsoft.com/office/drawing/2014/main" id="{A42465C0-7580-4C88-ADB9-ED297A49D726}"/>
              </a:ext>
            </a:extLst>
          </p:cNvPr>
          <p:cNvSpPr/>
          <p:nvPr/>
        </p:nvSpPr>
        <p:spPr>
          <a:xfrm rot="16200000">
            <a:off x="606681" y="5590354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: вниз 87">
            <a:extLst>
              <a:ext uri="{FF2B5EF4-FFF2-40B4-BE49-F238E27FC236}">
                <a16:creationId xmlns:a16="http://schemas.microsoft.com/office/drawing/2014/main" id="{2456E12D-F17F-4B72-A5A8-94D6CC4B9970}"/>
              </a:ext>
            </a:extLst>
          </p:cNvPr>
          <p:cNvSpPr/>
          <p:nvPr/>
        </p:nvSpPr>
        <p:spPr>
          <a:xfrm rot="16200000">
            <a:off x="17751000" y="2892363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771049D4-9125-4C05-A632-06B06D9AD322}"/>
              </a:ext>
            </a:extLst>
          </p:cNvPr>
          <p:cNvSpPr/>
          <p:nvPr/>
        </p:nvSpPr>
        <p:spPr>
          <a:xfrm>
            <a:off x="5618048" y="168189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5F7A3B3B-96F5-4F1F-89C4-83A3AFC91CEE}"/>
              </a:ext>
            </a:extLst>
          </p:cNvPr>
          <p:cNvSpPr/>
          <p:nvPr/>
        </p:nvSpPr>
        <p:spPr>
          <a:xfrm>
            <a:off x="10830913" y="172023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005E7C4-0A71-4816-AE39-F87ECFEA1D37}"/>
              </a:ext>
            </a:extLst>
          </p:cNvPr>
          <p:cNvSpPr/>
          <p:nvPr/>
        </p:nvSpPr>
        <p:spPr>
          <a:xfrm>
            <a:off x="528817" y="4600828"/>
            <a:ext cx="2534054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ЖАО АО: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BDE68655-B827-477D-B40F-8CC06DF69041}"/>
              </a:ext>
            </a:extLst>
          </p:cNvPr>
          <p:cNvSpPr/>
          <p:nvPr/>
        </p:nvSpPr>
        <p:spPr>
          <a:xfrm>
            <a:off x="9125730" y="4461800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"/>
          <p:cNvGrpSpPr/>
          <p:nvPr/>
        </p:nvGrpSpPr>
        <p:grpSpPr>
          <a:xfrm>
            <a:off x="-304800" y="9775306"/>
            <a:ext cx="18973800" cy="1542251"/>
            <a:chOff x="0" y="0"/>
            <a:chExt cx="58960502" cy="5372100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3" name="Прямоугольник 2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19" y="3725595"/>
            <a:ext cx="3311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ЖАО АЖ-да Балаларды шығарудың болжамды күнін көрсетеді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505EF52-5B6C-4BC7-9CB3-272D00C7A52D}"/>
              </a:ext>
            </a:extLst>
          </p:cNvPr>
          <p:cNvSpPr/>
          <p:nvPr/>
        </p:nvSpPr>
        <p:spPr>
          <a:xfrm>
            <a:off x="545300" y="2195946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24BDA41-2ACF-4481-818C-0F7D607BB11E}"/>
              </a:ext>
            </a:extLst>
          </p:cNvPr>
          <p:cNvSpPr/>
          <p:nvPr/>
        </p:nvSpPr>
        <p:spPr>
          <a:xfrm>
            <a:off x="8438048" y="2070249"/>
            <a:ext cx="3056422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ЖАО АО: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501DB09-6B56-4E75-AE0C-A395FAB6767D}"/>
              </a:ext>
            </a:extLst>
          </p:cNvPr>
          <p:cNvSpPr/>
          <p:nvPr/>
        </p:nvSpPr>
        <p:spPr>
          <a:xfrm>
            <a:off x="7597198" y="585317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CBE281D-FD5B-4159-9592-7B644A4C65D8}"/>
              </a:ext>
            </a:extLst>
          </p:cNvPr>
          <p:cNvSpPr/>
          <p:nvPr/>
        </p:nvSpPr>
        <p:spPr>
          <a:xfrm>
            <a:off x="12614084" y="5889535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ҚО: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5F544D-BA7F-4D4C-A0D1-5A2A4956A43C}"/>
              </a:ext>
            </a:extLst>
          </p:cNvPr>
          <p:cNvSpPr txBox="1"/>
          <p:nvPr/>
        </p:nvSpPr>
        <p:spPr>
          <a:xfrm>
            <a:off x="1981200" y="2405702"/>
            <a:ext cx="43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5907A6A-A4AF-460C-BD08-C61377DD7714}"/>
              </a:ext>
            </a:extLst>
          </p:cNvPr>
          <p:cNvSpPr/>
          <p:nvPr/>
        </p:nvSpPr>
        <p:spPr>
          <a:xfrm>
            <a:off x="4046822" y="3640799"/>
            <a:ext cx="3311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Орындарды босату күнін ескере отырып, бос орындарды жариялайды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0F1877-BCAF-4E79-AE5C-31FD5CBBC0AD}"/>
              </a:ext>
            </a:extLst>
          </p:cNvPr>
          <p:cNvSpPr txBox="1"/>
          <p:nvPr/>
        </p:nvSpPr>
        <p:spPr>
          <a:xfrm>
            <a:off x="2975648" y="8693288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3998C5E-716F-4CB1-9654-C14E6B3B12BE}"/>
              </a:ext>
            </a:extLst>
          </p:cNvPr>
          <p:cNvSpPr/>
          <p:nvPr/>
        </p:nvSpPr>
        <p:spPr>
          <a:xfrm>
            <a:off x="11784029" y="3933776"/>
            <a:ext cx="3311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Кейінге қалдырылған ваучерлерді кезекке бөледі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1F3FEF1-3B3E-4FA9-8CFA-99FC5F8E3527}"/>
              </a:ext>
            </a:extLst>
          </p:cNvPr>
          <p:cNvSpPr/>
          <p:nvPr/>
        </p:nvSpPr>
        <p:spPr>
          <a:xfrm>
            <a:off x="14895947" y="3323506"/>
            <a:ext cx="33110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Кейінге қалдырылған ваучерді қаржыландырудың басталу күні туралы ата-ана оқуға қабылдау үшін таңдаған МДҰ-ны хабарландырады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B26624-C652-4B58-8B2E-3D659637F1B8}"/>
              </a:ext>
            </a:extLst>
          </p:cNvPr>
          <p:cNvSpPr txBox="1"/>
          <p:nvPr/>
        </p:nvSpPr>
        <p:spPr>
          <a:xfrm>
            <a:off x="9918888" y="3412617"/>
            <a:ext cx="78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DCC74B3-0E2D-4BFD-A206-054DB58DF762}"/>
              </a:ext>
            </a:extLst>
          </p:cNvPr>
          <p:cNvSpPr/>
          <p:nvPr/>
        </p:nvSpPr>
        <p:spPr>
          <a:xfrm>
            <a:off x="6577697" y="7826202"/>
            <a:ext cx="3311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Баланы 30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күнтізбелік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өткеннен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табельде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белгілейді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7A656F7-2E36-4A78-A710-B9099D6E9039}"/>
              </a:ext>
            </a:extLst>
          </p:cNvPr>
          <p:cNvSpPr/>
          <p:nvPr/>
        </p:nvSpPr>
        <p:spPr>
          <a:xfrm>
            <a:off x="1826964" y="7650684"/>
            <a:ext cx="3311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Күнтізбелік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өткеннен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қатысу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табеліне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қосады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DFD6AA7A-B5B4-40BF-A215-4E57D9DF6FE7}"/>
              </a:ext>
            </a:extLst>
          </p:cNvPr>
          <p:cNvSpPr/>
          <p:nvPr/>
        </p:nvSpPr>
        <p:spPr>
          <a:xfrm>
            <a:off x="122187" y="117501"/>
            <a:ext cx="17411328" cy="1904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22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тармақ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.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Кейінге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қалдырылған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ваучер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балалардың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МДҰ-дан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күтілетін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бітіруін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ескере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отырып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ваучерлерді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бөлуге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түсетін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және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оның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шеңберінде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қаржыландыру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ваучер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берілген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күннен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бастап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күнтізбелік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30 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отыз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)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күн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өткен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соң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басталатын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ваучердің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түрі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(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бұл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ретте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қаржыландыруды</a:t>
            </a:r>
            <a:r>
              <a:rPr lang="kk-KZ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ң күндері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1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маусымнан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бастап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есептеледі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)</a:t>
            </a:r>
            <a:endParaRPr lang="ru-RU" sz="33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ADFEA079-7D60-42BD-8D29-C5530C8FCE29}"/>
              </a:ext>
            </a:extLst>
          </p:cNvPr>
          <p:cNvSpPr/>
          <p:nvPr/>
        </p:nvSpPr>
        <p:spPr>
          <a:xfrm>
            <a:off x="8070958" y="3892675"/>
            <a:ext cx="33110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Кейінге қалдырылған ваучерлер санын жасайды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37C7231-2350-4B10-8CA0-12D25B6B34CA}"/>
              </a:ext>
            </a:extLst>
          </p:cNvPr>
          <p:cNvSpPr/>
          <p:nvPr/>
        </p:nvSpPr>
        <p:spPr>
          <a:xfrm>
            <a:off x="11771203" y="7531865"/>
            <a:ext cx="3311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Есептеуге қосады және төлем жасайды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B448B32-7A8A-4633-A696-CF16ABFED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180" y="2612854"/>
            <a:ext cx="878355" cy="87835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955E598-9488-4F0E-9614-6B5E3A8936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8199D7"/>
              </a:clrFrom>
              <a:clrTo>
                <a:srgbClr val="8199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5152" y="2516738"/>
            <a:ext cx="1219200" cy="107058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9913CD4-F39D-49F0-832D-1009DA12B1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0" y="2819631"/>
            <a:ext cx="1014081" cy="1014081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57B2C83-38D9-4D7E-8E09-5530D22972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22947" y="2557413"/>
            <a:ext cx="1376363" cy="137636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1F5E3BA-E216-4F43-B3D3-56ABD3EACB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82311" y="6682127"/>
            <a:ext cx="766763" cy="76676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DB9FA85-4F4E-453A-A729-B76BA00F5D7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3582" y="6446521"/>
            <a:ext cx="1224164" cy="1224164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4F3264B-77BF-4F0F-8A00-6CB466AF7B22}"/>
              </a:ext>
            </a:extLst>
          </p:cNvPr>
          <p:cNvGrpSpPr/>
          <p:nvPr/>
        </p:nvGrpSpPr>
        <p:grpSpPr>
          <a:xfrm>
            <a:off x="7556620" y="6678341"/>
            <a:ext cx="995363" cy="995363"/>
            <a:chOff x="11963400" y="4860304"/>
            <a:chExt cx="995363" cy="995363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D590AC4-7E5D-4287-8AF3-060408098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963400" y="4860304"/>
              <a:ext cx="995363" cy="995363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7B135A07-CBDD-4252-A30A-7024154B9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403854" y="5381724"/>
              <a:ext cx="473946" cy="473943"/>
            </a:xfrm>
            <a:prstGeom prst="rect">
              <a:avLst/>
            </a:prstGeom>
          </p:spPr>
        </p:pic>
      </p:grpSp>
      <p:pic>
        <p:nvPicPr>
          <p:cNvPr id="1028" name="Picture 4" descr="Уведомление – Бесплатные иконки: интерфейс">
            <a:extLst>
              <a:ext uri="{FF2B5EF4-FFF2-40B4-BE49-F238E27FC236}">
                <a16:creationId xmlns:a16="http://schemas.microsoft.com/office/drawing/2014/main" id="{CCB40C00-13C2-4AB7-A642-1D380F758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348" y="2361187"/>
            <a:ext cx="802703" cy="8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8D8F254F-8A6F-4770-892C-9F6D368D6468}"/>
              </a:ext>
            </a:extLst>
          </p:cNvPr>
          <p:cNvSpPr/>
          <p:nvPr/>
        </p:nvSpPr>
        <p:spPr>
          <a:xfrm rot="16200000">
            <a:off x="3505506" y="371162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: вниз 61">
            <a:extLst>
              <a:ext uri="{FF2B5EF4-FFF2-40B4-BE49-F238E27FC236}">
                <a16:creationId xmlns:a16="http://schemas.microsoft.com/office/drawing/2014/main" id="{8AF7DB0A-E245-46FE-942D-528871DA69C4}"/>
              </a:ext>
            </a:extLst>
          </p:cNvPr>
          <p:cNvSpPr/>
          <p:nvPr/>
        </p:nvSpPr>
        <p:spPr>
          <a:xfrm rot="16200000">
            <a:off x="7452268" y="3697049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: вниз 70">
            <a:extLst>
              <a:ext uri="{FF2B5EF4-FFF2-40B4-BE49-F238E27FC236}">
                <a16:creationId xmlns:a16="http://schemas.microsoft.com/office/drawing/2014/main" id="{A8C8BA1E-F406-49FA-B957-34C8696DB297}"/>
              </a:ext>
            </a:extLst>
          </p:cNvPr>
          <p:cNvSpPr/>
          <p:nvPr/>
        </p:nvSpPr>
        <p:spPr>
          <a:xfrm rot="16200000">
            <a:off x="11625511" y="3679750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: вниз 72">
            <a:extLst>
              <a:ext uri="{FF2B5EF4-FFF2-40B4-BE49-F238E27FC236}">
                <a16:creationId xmlns:a16="http://schemas.microsoft.com/office/drawing/2014/main" id="{85C7FC17-0A97-4E45-BE77-D0436A0320A1}"/>
              </a:ext>
            </a:extLst>
          </p:cNvPr>
          <p:cNvSpPr/>
          <p:nvPr/>
        </p:nvSpPr>
        <p:spPr>
          <a:xfrm rot="16200000">
            <a:off x="14806214" y="3709643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: вниз 73">
            <a:extLst>
              <a:ext uri="{FF2B5EF4-FFF2-40B4-BE49-F238E27FC236}">
                <a16:creationId xmlns:a16="http://schemas.microsoft.com/office/drawing/2014/main" id="{DF6F8A56-D50D-4EE2-B6D1-1066715EFE82}"/>
              </a:ext>
            </a:extLst>
          </p:cNvPr>
          <p:cNvSpPr/>
          <p:nvPr/>
        </p:nvSpPr>
        <p:spPr>
          <a:xfrm rot="16200000">
            <a:off x="1665402" y="7475059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: вниз 74">
            <a:extLst>
              <a:ext uri="{FF2B5EF4-FFF2-40B4-BE49-F238E27FC236}">
                <a16:creationId xmlns:a16="http://schemas.microsoft.com/office/drawing/2014/main" id="{4D8F6D27-793E-4A5E-BB7C-5D7813A24E06}"/>
              </a:ext>
            </a:extLst>
          </p:cNvPr>
          <p:cNvSpPr/>
          <p:nvPr/>
        </p:nvSpPr>
        <p:spPr>
          <a:xfrm rot="16200000">
            <a:off x="5789527" y="7471093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: вниз 75">
            <a:extLst>
              <a:ext uri="{FF2B5EF4-FFF2-40B4-BE49-F238E27FC236}">
                <a16:creationId xmlns:a16="http://schemas.microsoft.com/office/drawing/2014/main" id="{CFA1C980-8A78-4AE5-9FC1-D3004CFD8FF5}"/>
              </a:ext>
            </a:extLst>
          </p:cNvPr>
          <p:cNvSpPr/>
          <p:nvPr/>
        </p:nvSpPr>
        <p:spPr>
          <a:xfrm rot="16200000">
            <a:off x="10772063" y="7455058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трелка: вниз 76">
            <a:extLst>
              <a:ext uri="{FF2B5EF4-FFF2-40B4-BE49-F238E27FC236}">
                <a16:creationId xmlns:a16="http://schemas.microsoft.com/office/drawing/2014/main" id="{D77C0E95-165C-4058-954A-8ED3D1E499D7}"/>
              </a:ext>
            </a:extLst>
          </p:cNvPr>
          <p:cNvSpPr/>
          <p:nvPr/>
        </p:nvSpPr>
        <p:spPr>
          <a:xfrm rot="16200000">
            <a:off x="17888875" y="367975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49E95DA2-2A22-4C0D-8590-549D88871147}"/>
              </a:ext>
            </a:extLst>
          </p:cNvPr>
          <p:cNvSpPr/>
          <p:nvPr/>
        </p:nvSpPr>
        <p:spPr>
          <a:xfrm>
            <a:off x="4407703" y="2116417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945C8B7A-29F2-4100-AF62-12D42C55A960}"/>
              </a:ext>
            </a:extLst>
          </p:cNvPr>
          <p:cNvSpPr/>
          <p:nvPr/>
        </p:nvSpPr>
        <p:spPr>
          <a:xfrm>
            <a:off x="12159113" y="2129961"/>
            <a:ext cx="2491101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ЖАО АО: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126CE3D7-902C-4E38-966C-A98177496C73}"/>
              </a:ext>
            </a:extLst>
          </p:cNvPr>
          <p:cNvSpPr/>
          <p:nvPr/>
        </p:nvSpPr>
        <p:spPr>
          <a:xfrm>
            <a:off x="15348608" y="2116416"/>
            <a:ext cx="2394092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ЖАО АО: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26E7B5A6-9B29-4F54-9E2B-501C2F94D129}"/>
              </a:ext>
            </a:extLst>
          </p:cNvPr>
          <p:cNvSpPr/>
          <p:nvPr/>
        </p:nvSpPr>
        <p:spPr>
          <a:xfrm>
            <a:off x="2451855" y="5914214"/>
            <a:ext cx="2577345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ЖАО АО: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6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57" name="Freeform 3"/>
          <p:cNvSpPr/>
          <p:nvPr/>
        </p:nvSpPr>
        <p:spPr>
          <a:xfrm>
            <a:off x="-80431" y="0"/>
            <a:ext cx="1394012" cy="710707"/>
          </a:xfrm>
          <a:custGeom>
            <a:avLst/>
            <a:gdLst/>
            <a:ahLst/>
            <a:cxnLst/>
            <a:rect l="l" t="t" r="r" b="b"/>
            <a:pathLst>
              <a:path w="1334407" h="761903">
                <a:moveTo>
                  <a:pt x="0" y="0"/>
                </a:moveTo>
                <a:lnTo>
                  <a:pt x="1334407" y="0"/>
                </a:lnTo>
                <a:lnTo>
                  <a:pt x="1334407" y="761903"/>
                </a:lnTo>
                <a:lnTo>
                  <a:pt x="0" y="76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29" name="Прямоугольник 28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29" y="773366"/>
            <a:ext cx="17996647" cy="11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Жазғы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жинақтау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кезеңінде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толық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жинақталмау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тәуекелін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төмендету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мақсатында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МДҰ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үшін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қосымша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құралдар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28197" y="1952272"/>
            <a:ext cx="87064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тармақ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топтардағы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топтардың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толымдылығы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енгізілді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706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ерекшелігі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706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- 1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15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баладан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7063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- 2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20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баладан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7063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- 3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25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баладан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7063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- 4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25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баладан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706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ерекшелігі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7063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- 2, 3, 4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25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баладан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706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- 3, 4, 5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25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баладан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347" y="2327784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55203" y="2327784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691134-A1EF-4A88-949B-D6B564EB5F5B}"/>
              </a:ext>
            </a:extLst>
          </p:cNvPr>
          <p:cNvSpPr/>
          <p:nvPr/>
        </p:nvSpPr>
        <p:spPr>
          <a:xfrm>
            <a:off x="1036998" y="6922834"/>
            <a:ext cx="8706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Жазғы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алдында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топтарды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ұсынылады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0FB3802-6B32-4AAB-BEB2-14093CADE404}"/>
              </a:ext>
            </a:extLst>
          </p:cNvPr>
          <p:cNvSpPr/>
          <p:nvPr/>
        </p:nvSpPr>
        <p:spPr>
          <a:xfrm>
            <a:off x="1098483" y="8317469"/>
            <a:ext cx="8706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Жинақталмау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қаржыландырылмау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азайту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топтарды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толтыруға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0B5F4DAF-A06C-4350-BAF2-669F1E24F8A1}"/>
              </a:ext>
            </a:extLst>
          </p:cNvPr>
          <p:cNvSpPr/>
          <p:nvPr/>
        </p:nvSpPr>
        <p:spPr>
          <a:xfrm>
            <a:off x="4267200" y="693368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5B2B6D37-8C79-4AEA-8979-8845FB7911CE}"/>
              </a:ext>
            </a:extLst>
          </p:cNvPr>
          <p:cNvSpPr/>
          <p:nvPr/>
        </p:nvSpPr>
        <p:spPr>
          <a:xfrm>
            <a:off x="4267200" y="8223397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D101D1-8492-4925-B9E2-7BD67B2A3F86}"/>
              </a:ext>
            </a:extLst>
          </p:cNvPr>
          <p:cNvSpPr txBox="1"/>
          <p:nvPr/>
        </p:nvSpPr>
        <p:spPr>
          <a:xfrm>
            <a:off x="528005" y="2356901"/>
            <a:ext cx="78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ru-RU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119F1B-7E50-46BE-972F-CC960F3EA6E9}"/>
              </a:ext>
            </a:extLst>
          </p:cNvPr>
          <p:cNvSpPr txBox="1"/>
          <p:nvPr/>
        </p:nvSpPr>
        <p:spPr>
          <a:xfrm>
            <a:off x="9775639" y="2417049"/>
            <a:ext cx="78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AB1B448-9E18-4803-99BB-89866C63FFA0}"/>
              </a:ext>
            </a:extLst>
          </p:cNvPr>
          <p:cNvSpPr/>
          <p:nvPr/>
        </p:nvSpPr>
        <p:spPr>
          <a:xfrm>
            <a:off x="10499905" y="1952272"/>
            <a:ext cx="75146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тармақ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Егер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ЖАО ЕБҚ бар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әрбір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кемінде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басына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шаққандағы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норматив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бөлінетіні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анықталса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жинақтау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ваучер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ұстаушылардың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саны 1:3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азаяды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(ЕБҚ бар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әрбір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3 ваучер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ұстаушыға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аз)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(ЖАО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шешімі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DB450BC-4673-4A42-9DD7-837981357446}"/>
              </a:ext>
            </a:extLst>
          </p:cNvPr>
          <p:cNvSpPr/>
          <p:nvPr/>
        </p:nvSpPr>
        <p:spPr>
          <a:xfrm>
            <a:off x="9509140" y="5865409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CC8E4E-D3E1-484E-ACEF-83D15539636B}"/>
              </a:ext>
            </a:extLst>
          </p:cNvPr>
          <p:cNvSpPr txBox="1"/>
          <p:nvPr/>
        </p:nvSpPr>
        <p:spPr>
          <a:xfrm>
            <a:off x="9743464" y="5980369"/>
            <a:ext cx="78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A3E5433-3154-474A-AAB4-12FEDC1479F6}"/>
              </a:ext>
            </a:extLst>
          </p:cNvPr>
          <p:cNvSpPr/>
          <p:nvPr/>
        </p:nvSpPr>
        <p:spPr>
          <a:xfrm>
            <a:off x="10518955" y="5357514"/>
            <a:ext cx="75146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тармақ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санаттар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кезек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қанағаттандырылған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жарым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толған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асқан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ваучер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беруге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беріледі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66FC42-F828-452B-940C-90ED6A888185}"/>
              </a:ext>
            </a:extLst>
          </p:cNvPr>
          <p:cNvSpPr/>
          <p:nvPr/>
        </p:nvSpPr>
        <p:spPr>
          <a:xfrm>
            <a:off x="10561215" y="7953914"/>
            <a:ext cx="7514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тармақ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Кезектер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сайын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</a:t>
            </a:r>
            <a:r>
              <a:rPr lang="ru-RU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маусымдағы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жағдай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жаңартылады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416F428-4CC7-4849-A7A8-D90C4D363EC6}"/>
              </a:ext>
            </a:extLst>
          </p:cNvPr>
          <p:cNvSpPr/>
          <p:nvPr/>
        </p:nvSpPr>
        <p:spPr>
          <a:xfrm>
            <a:off x="9563005" y="7998937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3AFC8B-2664-4F3D-914F-C641296A9637}"/>
              </a:ext>
            </a:extLst>
          </p:cNvPr>
          <p:cNvSpPr txBox="1"/>
          <p:nvPr/>
        </p:nvSpPr>
        <p:spPr>
          <a:xfrm>
            <a:off x="9797329" y="8113897"/>
            <a:ext cx="78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7080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57" name="Freeform 3"/>
          <p:cNvSpPr/>
          <p:nvPr/>
        </p:nvSpPr>
        <p:spPr>
          <a:xfrm>
            <a:off x="-80431" y="0"/>
            <a:ext cx="1394012" cy="710707"/>
          </a:xfrm>
          <a:custGeom>
            <a:avLst/>
            <a:gdLst/>
            <a:ahLst/>
            <a:cxnLst/>
            <a:rect l="l" t="t" r="r" b="b"/>
            <a:pathLst>
              <a:path w="1334407" h="761903">
                <a:moveTo>
                  <a:pt x="0" y="0"/>
                </a:moveTo>
                <a:lnTo>
                  <a:pt x="1334407" y="0"/>
                </a:lnTo>
                <a:lnTo>
                  <a:pt x="1334407" y="761903"/>
                </a:lnTo>
                <a:lnTo>
                  <a:pt x="0" y="76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29" name="Прямоугольник 28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600200" y="196451"/>
            <a:ext cx="4168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Қажетті</a:t>
            </a:r>
            <a:r>
              <a:rPr lang="ru-RU" sz="36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6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шаралар</a:t>
            </a:r>
            <a:r>
              <a:rPr lang="ru-RU" sz="36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:</a:t>
            </a:r>
            <a:endParaRPr lang="ru-RU" sz="36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182414" y="1389051"/>
            <a:ext cx="868321" cy="74855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88520" y="1513856"/>
            <a:ext cx="16657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МДҰ1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маусымға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демалысы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тізілімді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жұмыстарды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аяқтау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8520" y="3351114"/>
            <a:ext cx="16183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маусымнан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демалысы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ЖАО АЖ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3581" y="5150710"/>
            <a:ext cx="161554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>
                <a:latin typeface="Arial" panose="020B0604020202020204" pitchFamily="34" charset="0"/>
                <a:cs typeface="Arial" panose="020B0604020202020204" pitchFamily="34" charset="0"/>
              </a:rPr>
              <a:t>МДҰ 1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маусымға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шығаруға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жоспарланған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тізілімін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жұмыстарды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аяқтау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5400000">
            <a:off x="182413" y="3257018"/>
            <a:ext cx="868321" cy="74855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182413" y="5129682"/>
            <a:ext cx="868321" cy="74855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182412" y="7002346"/>
            <a:ext cx="868321" cy="74855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1793660-2A6B-4542-84F4-3EA335B9B53F}"/>
              </a:ext>
            </a:extLst>
          </p:cNvPr>
          <p:cNvSpPr/>
          <p:nvPr/>
        </p:nvSpPr>
        <p:spPr>
          <a:xfrm>
            <a:off x="1313581" y="7124454"/>
            <a:ext cx="16155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маусымнан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шығару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ЖАО АЖ-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BB32C4-4DC9-4004-B314-CD6A29ECD249}"/>
              </a:ext>
            </a:extLst>
          </p:cNvPr>
          <p:cNvSpPr txBox="1"/>
          <p:nvPr/>
        </p:nvSpPr>
        <p:spPr>
          <a:xfrm>
            <a:off x="304784" y="1513856"/>
            <a:ext cx="78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ru-RU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C55705-6684-4BBD-ACED-BCCB9087A85B}"/>
              </a:ext>
            </a:extLst>
          </p:cNvPr>
          <p:cNvSpPr txBox="1"/>
          <p:nvPr/>
        </p:nvSpPr>
        <p:spPr>
          <a:xfrm>
            <a:off x="323597" y="3375078"/>
            <a:ext cx="78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ru-RU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F4CFE2-B5B6-4958-907F-57BAD0851008}"/>
              </a:ext>
            </a:extLst>
          </p:cNvPr>
          <p:cNvSpPr txBox="1"/>
          <p:nvPr/>
        </p:nvSpPr>
        <p:spPr>
          <a:xfrm>
            <a:off x="362183" y="5263037"/>
            <a:ext cx="78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ru-RU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D7D1E4-8E21-4C79-BEEB-7F1692326D46}"/>
              </a:ext>
            </a:extLst>
          </p:cNvPr>
          <p:cNvSpPr txBox="1"/>
          <p:nvPr/>
        </p:nvSpPr>
        <p:spPr>
          <a:xfrm>
            <a:off x="304784" y="7112073"/>
            <a:ext cx="78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3619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21041</TotalTime>
  <Words>545</Words>
  <Application>Microsoft Office PowerPoint</Application>
  <PresentationFormat>Произвольный</PresentationFormat>
  <Paragraphs>80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Purple Casual Corporate App Development Startup Digital Brainstorm Presentation</dc:title>
  <dc:creator>Наукенова Гульмира Кайдаровна</dc:creator>
  <cp:lastModifiedBy>Салават Камила Тимуркызы</cp:lastModifiedBy>
  <cp:revision>260</cp:revision>
  <cp:lastPrinted>2025-02-07T11:52:10Z</cp:lastPrinted>
  <dcterms:created xsi:type="dcterms:W3CDTF">2006-08-16T00:00:00Z</dcterms:created>
  <dcterms:modified xsi:type="dcterms:W3CDTF">2025-05-15T05:36:45Z</dcterms:modified>
  <dc:identifier>DAGYo0F8DDU</dc:identifier>
</cp:coreProperties>
</file>